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7" r:id="rId2"/>
  </p:sldMasterIdLst>
  <p:notesMasterIdLst>
    <p:notesMasterId r:id="rId9"/>
  </p:notesMasterIdLst>
  <p:handoutMasterIdLst>
    <p:handoutMasterId r:id="rId10"/>
  </p:handoutMasterIdLst>
  <p:sldIdLst>
    <p:sldId id="290" r:id="rId3"/>
    <p:sldId id="337" r:id="rId4"/>
    <p:sldId id="336" r:id="rId5"/>
    <p:sldId id="339" r:id="rId6"/>
    <p:sldId id="338" r:id="rId7"/>
    <p:sldId id="328" r:id="rId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008000"/>
    <a:srgbClr val="0072BC"/>
    <a:srgbClr val="ED1B34"/>
    <a:srgbClr val="F37065"/>
    <a:srgbClr val="F8A8A2"/>
    <a:srgbClr val="ABC8E7"/>
    <a:srgbClr val="89B1D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04" autoAdjust="0"/>
  </p:normalViewPr>
  <p:slideViewPr>
    <p:cSldViewPr>
      <p:cViewPr varScale="1">
        <p:scale>
          <a:sx n="84" d="100"/>
          <a:sy n="84" d="100"/>
        </p:scale>
        <p:origin x="869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05.07.2021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05.07.2021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05.07.2021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05.07.2021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05.07.2021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05.07.2021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367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78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456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381137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331693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28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144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05.07.2021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34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85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621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652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8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86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64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51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07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319477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54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12012" y="6554111"/>
            <a:ext cx="281409" cy="1442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966201" fontAlgn="base">
              <a:lnSpc>
                <a:spcPts val="1267"/>
              </a:lnSpc>
              <a:spcBef>
                <a:spcPct val="0"/>
              </a:spcBef>
              <a:spcAft>
                <a:spcPct val="0"/>
              </a:spcAft>
              <a:defRPr/>
            </a:pPr>
            <a:fld id="{21747F3F-2E8A-4EAB-A46A-01A88D87E637}" type="slidenum">
              <a:rPr lang="en-US" sz="120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 algn="r" defTabSz="966201" fontAlgn="base">
                <a:lnSpc>
                  <a:spcPts val="1267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54981" y="120959"/>
            <a:ext cx="8638443" cy="55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805" tIns="40403" rIns="80805" bIns="40403" rtlCol="0" anchor="ctr">
            <a:noAutofit/>
          </a:bodyPr>
          <a:lstStyle>
            <a:lvl1pPr>
              <a:lnSpc>
                <a:spcPct val="100000"/>
              </a:lnSpc>
              <a:defRPr lang="en-US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027874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331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4155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05.07.2021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t>05.07.2021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05.07.2021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t>05.07.2021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t>05.07.2021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t>05.07.2021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49" r:id="rId2"/>
    <p:sldLayoutId id="2147483660" r:id="rId3"/>
    <p:sldLayoutId id="2147483662" r:id="rId4"/>
    <p:sldLayoutId id="2147483663" r:id="rId5"/>
    <p:sldLayoutId id="2147483664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6" r:id="rId14"/>
    <p:sldLayoutId id="2147483693" r:id="rId15"/>
    <p:sldLayoutId id="2147483696" r:id="rId1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1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03voa\Desktop\WORK\Фирменный стиль\Шаблоны презентации\Картинки для презы\phon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9" b="627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661645" y="2204864"/>
            <a:ext cx="3528392" cy="1470025"/>
          </a:xfrm>
        </p:spPr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Кредиты на развитие бизнеса для самозанятых</a:t>
            </a:r>
            <a:endParaRPr lang="ru-RU" dirty="0">
              <a:solidFill>
                <a:srgbClr val="4D4D4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317" y="452640"/>
            <a:ext cx="3850683" cy="128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5914999" cy="868958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Дуга 50"/>
          <p:cNvSpPr/>
          <p:nvPr/>
        </p:nvSpPr>
        <p:spPr>
          <a:xfrm rot="5075208">
            <a:off x="-929388" y="-2901500"/>
            <a:ext cx="6293850" cy="11765965"/>
          </a:xfrm>
          <a:prstGeom prst="arc">
            <a:avLst>
              <a:gd name="adj1" fmla="val 16191711"/>
              <a:gd name="adj2" fmla="val 1229268"/>
            </a:avLst>
          </a:prstGeom>
          <a:ln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1331640" y="6119465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7848376" y="3311950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984280" y="4355281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6048176" y="5005470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4968056" y="5480918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3275856" y="5956399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31640" y="6335489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1999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39852" y="6047457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2004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932040" y="5615409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2013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12160" y="5111353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2016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56276" y="4300317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920372" y="3050012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5536" y="5669050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Учреждено</a:t>
            </a:r>
          </a:p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АО «МСП Банк»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79712" y="5401923"/>
            <a:ext cx="20398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Реализует государственную программу финансовой поддержки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39952" y="4824118"/>
            <a:ext cx="17281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Реализует гарантийную поддержку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292080" y="4209145"/>
            <a:ext cx="1461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Участник национальной гарантийной системы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196483" y="3744362"/>
            <a:ext cx="20398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Осуществляет кредитование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496309" y="3066309"/>
            <a:ext cx="22440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Участвует в реализации Национального проекта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8028384" y="2620690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51005" y="2375302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2333" y="2375049"/>
            <a:ext cx="22440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Участвует в антикризисных мерах поддержки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1260860"/>
            <a:ext cx="777686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МСП Банк 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- дочерняя организация АО «Корпорация «МСП»  - института развития в сфере поддержки малого и среднего </a:t>
            </a:r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предпринимательства</a:t>
            </a:r>
            <a:r>
              <a:rPr lang="en-US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1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Банк </a:t>
            </a:r>
            <a:r>
              <a:rPr lang="ru-RU" sz="1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видит своей миссией, с одной стороны, продолжение финансовой поддержки малого и среднего предпринимательства, в первую очередь - сегментов, входящих в число приоритетов Корпорации МСП и государства, с другой стороны – задание новых современных стандартов на рынке финансирования МСП путем внедрения </a:t>
            </a:r>
            <a:r>
              <a:rPr lang="ru-RU" sz="1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передовых</a:t>
            </a:r>
            <a:r>
              <a:rPr lang="en-US" sz="1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1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технологий </a:t>
            </a:r>
            <a:r>
              <a:rPr lang="ru-RU" sz="11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и решений, повышения качества обслуживания, предложения полного спектра услуг</a:t>
            </a:r>
            <a:endParaRPr lang="ru-RU" sz="1100" dirty="0" smtClean="0">
              <a:solidFill>
                <a:srgbClr val="1F497D">
                  <a:lumMod val="60000"/>
                  <a:lumOff val="4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dirty="0">
              <a:solidFill>
                <a:srgbClr val="1F497D">
                  <a:lumMod val="60000"/>
                  <a:lumOff val="4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520" y="2474019"/>
            <a:ext cx="513255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Банк с универсальной лицензией (Лицензия 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Банка России на осуществление банковских операций выдана Банку </a:t>
            </a:r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25.01.2000)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Участник рынка ценных бумаг </a:t>
            </a:r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(Лицензии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 профессионального участника рынка ценных </a:t>
            </a:r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бумаг)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Рейтинги ведущих агентств: </a:t>
            </a:r>
          </a:p>
          <a:p>
            <a:pPr marL="285750" indent="428625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А+ (</a:t>
            </a:r>
            <a:r>
              <a:rPr lang="en-US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RU</a:t>
            </a:r>
            <a:r>
              <a:rPr lang="en-US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Прогноз «Стабильный» (АКРА)</a:t>
            </a:r>
          </a:p>
          <a:p>
            <a:pPr marL="285750" lvl="1" indent="428625">
              <a:buFont typeface="Wingdings" panose="05000000000000000000" pitchFamily="2" charset="2"/>
              <a:buChar char="§"/>
            </a:pPr>
            <a:r>
              <a:rPr lang="en-US" sz="1100" dirty="0" err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ruA</a:t>
            </a:r>
            <a:r>
              <a:rPr lang="en-US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Прогноз «Стабильный» (Эксперт РА)</a:t>
            </a:r>
          </a:p>
          <a:p>
            <a:pPr marL="285750" indent="428625">
              <a:buFont typeface="Wingdings" panose="05000000000000000000" pitchFamily="2" charset="2"/>
              <a:buChar char="§"/>
            </a:pPr>
            <a:endParaRPr lang="ru-RU" sz="11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285750" indent="428625">
              <a:buFont typeface="Wingdings" panose="05000000000000000000" pitchFamily="2" charset="2"/>
              <a:buChar char="§"/>
            </a:pPr>
            <a:endParaRPr lang="ru-RU" sz="11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285750" indent="428625">
              <a:buFont typeface="Wingdings" panose="05000000000000000000" pitchFamily="2" charset="2"/>
              <a:buChar char="§"/>
            </a:pP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1480592"/>
            <a:ext cx="4176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развитие предпринимательской деятельности.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19794" y="5988683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,4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% годовых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528" y="3789040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9391" y="5535730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2411760" y="5535730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5" y="5936965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94" y="5857712"/>
            <a:ext cx="632508" cy="6030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37452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99592" y="5956745"/>
            <a:ext cx="2441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</a:t>
            </a: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включительно </a:t>
            </a:r>
          </a:p>
          <a:p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7584" y="4077072"/>
            <a:ext cx="3708920" cy="162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125"/>
              </a:spcAft>
            </a:pPr>
            <a:r>
              <a:rPr lang="ru-RU" sz="1000" b="1" dirty="0">
                <a:solidFill>
                  <a:srgbClr val="4D4D4D"/>
                </a:solidFill>
                <a:latin typeface="Arial"/>
                <a:ea typeface="Times New Roman"/>
              </a:rPr>
              <a:t>До 500 тысяч рублей </a:t>
            </a:r>
            <a:r>
              <a:rPr lang="ru-RU" sz="1000" b="1" dirty="0" smtClean="0">
                <a:solidFill>
                  <a:srgbClr val="4D4D4D"/>
                </a:solidFill>
                <a:latin typeface="Arial"/>
                <a:ea typeface="Times New Roman"/>
              </a:rPr>
              <a:t>включительно</a:t>
            </a:r>
            <a:r>
              <a:rPr lang="en-US" sz="1000" b="1" dirty="0" smtClean="0">
                <a:solidFill>
                  <a:srgbClr val="4D4D4D"/>
                </a:solidFill>
                <a:latin typeface="Arial"/>
                <a:ea typeface="Times New Roman"/>
              </a:rPr>
              <a:t> </a:t>
            </a:r>
            <a:r>
              <a:rPr lang="en-US" sz="800" i="1" dirty="0">
                <a:solidFill>
                  <a:srgbClr val="4D4D4D"/>
                </a:solidFill>
                <a:latin typeface="Arial"/>
                <a:ea typeface="Times New Roman"/>
              </a:rPr>
              <a:t>(c</a:t>
            </a:r>
            <a:r>
              <a:rPr lang="ru-RU" sz="800" i="1" dirty="0">
                <a:solidFill>
                  <a:srgbClr val="4D4D4D"/>
                </a:solidFill>
                <a:latin typeface="Arial"/>
                <a:ea typeface="Times New Roman"/>
              </a:rPr>
              <a:t>рок регистрации Заемщика на дату подачи заявки - от 0 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месяцев</a:t>
            </a:r>
            <a:r>
              <a:rPr lang="en-US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)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.</a:t>
            </a:r>
            <a:endParaRPr lang="ru-RU" sz="800" dirty="0">
              <a:solidFill>
                <a:srgbClr val="4D4D4D"/>
              </a:solidFill>
              <a:latin typeface="Times New Roman"/>
              <a:ea typeface="Calibri"/>
            </a:endParaRPr>
          </a:p>
          <a:p>
            <a:pPr lvl="0">
              <a:lnSpc>
                <a:spcPct val="115000"/>
              </a:lnSpc>
              <a:spcAft>
                <a:spcPts val="1125"/>
              </a:spcAft>
            </a:pPr>
            <a:r>
              <a:rPr lang="ru-RU" sz="1000" b="1" dirty="0">
                <a:solidFill>
                  <a:srgbClr val="4D4D4D"/>
                </a:solidFill>
                <a:latin typeface="Arial"/>
                <a:ea typeface="Times New Roman"/>
              </a:rPr>
              <a:t>От 500 тысяч до 1 млн </a:t>
            </a:r>
            <a:r>
              <a:rPr lang="ru-RU" sz="1000" b="1" dirty="0" smtClean="0">
                <a:solidFill>
                  <a:srgbClr val="4D4D4D"/>
                </a:solidFill>
                <a:latin typeface="Arial"/>
                <a:ea typeface="Times New Roman"/>
              </a:rPr>
              <a:t>рублей</a:t>
            </a:r>
            <a:r>
              <a:rPr lang="en-US" sz="1000" b="1" dirty="0" smtClean="0">
                <a:solidFill>
                  <a:srgbClr val="4D4D4D"/>
                </a:solidFill>
                <a:latin typeface="Arial"/>
                <a:ea typeface="Times New Roman"/>
              </a:rPr>
              <a:t> </a:t>
            </a:r>
            <a:r>
              <a:rPr lang="en-US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(c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рок </a:t>
            </a:r>
            <a:r>
              <a:rPr lang="ru-RU" sz="800" i="1" dirty="0">
                <a:solidFill>
                  <a:srgbClr val="4D4D4D"/>
                </a:solidFill>
                <a:latin typeface="Arial"/>
                <a:ea typeface="Times New Roman"/>
              </a:rPr>
              <a:t>регистрации Заемщика 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на </a:t>
            </a:r>
            <a:r>
              <a:rPr lang="ru-RU" sz="800" i="1" dirty="0">
                <a:solidFill>
                  <a:srgbClr val="4D4D4D"/>
                </a:solidFill>
                <a:latin typeface="Arial"/>
                <a:ea typeface="Times New Roman"/>
              </a:rPr>
              <a:t>дату подачи заявки - от 3 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месяцев</a:t>
            </a:r>
            <a:r>
              <a:rPr lang="en-US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)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.</a:t>
            </a:r>
            <a:endParaRPr lang="en-US" sz="800" i="1" dirty="0" smtClean="0">
              <a:solidFill>
                <a:srgbClr val="4D4D4D"/>
              </a:solidFill>
              <a:latin typeface="Arial"/>
              <a:ea typeface="Times New Roman"/>
            </a:endParaRPr>
          </a:p>
          <a:p>
            <a:pPr lvl="0">
              <a:lnSpc>
                <a:spcPct val="115000"/>
              </a:lnSpc>
              <a:spcAft>
                <a:spcPts val="1125"/>
              </a:spcAft>
            </a:pPr>
            <a:r>
              <a:rPr lang="ru-RU" sz="1000" b="1" dirty="0">
                <a:solidFill>
                  <a:srgbClr val="4D4D4D"/>
                </a:solidFill>
                <a:latin typeface="Arial"/>
                <a:ea typeface="Times New Roman"/>
              </a:rPr>
              <a:t>От 1 млн до 5 млн рублей </a:t>
            </a:r>
            <a:r>
              <a:rPr lang="ru-RU" sz="800" i="1" dirty="0" smtClean="0">
                <a:solidFill>
                  <a:srgbClr val="4D4D4D"/>
                </a:solidFill>
                <a:latin typeface="Times New Roman"/>
                <a:ea typeface="Calibri"/>
              </a:rPr>
              <a:t>(</a:t>
            </a:r>
            <a:r>
              <a:rPr lang="ru-RU" sz="800" i="1" dirty="0">
                <a:solidFill>
                  <a:srgbClr val="4D4D4D"/>
                </a:solidFill>
                <a:latin typeface="Arial"/>
                <a:ea typeface="Times New Roman"/>
              </a:rPr>
              <a:t>срок регистрации Заемщика на дату подачи заявки - от 6 месяцев).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5"/>
          <p:cNvSpPr/>
          <p:nvPr/>
        </p:nvSpPr>
        <p:spPr>
          <a:xfrm>
            <a:off x="377055" y="260648"/>
            <a:ext cx="750731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самозанятых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ular Callout 1"/>
          <p:cNvSpPr/>
          <p:nvPr/>
        </p:nvSpPr>
        <p:spPr>
          <a:xfrm rot="9006540">
            <a:off x="6883644" y="377923"/>
            <a:ext cx="1303699" cy="95561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itle 7"/>
          <p:cNvSpPr txBox="1">
            <a:spLocks/>
          </p:cNvSpPr>
          <p:nvPr/>
        </p:nvSpPr>
        <p:spPr bwMode="auto">
          <a:xfrm rot="19806540">
            <a:off x="6734115" y="712547"/>
            <a:ext cx="1678202" cy="45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залога</a:t>
            </a: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до 1 млн руб.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1916832"/>
            <a:ext cx="38657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ТРЕБОВАНИЯ К ЗАЕМЩИКУ</a:t>
            </a: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4D4D4D"/>
                </a:solidFill>
                <a:latin typeface="Arial"/>
                <a:ea typeface="Calibri"/>
              </a:rPr>
              <a:t>Физические </a:t>
            </a:r>
            <a:r>
              <a:rPr lang="ru-RU" sz="1000" dirty="0">
                <a:solidFill>
                  <a:srgbClr val="4D4D4D"/>
                </a:solidFill>
                <a:latin typeface="Arial"/>
                <a:ea typeface="Calibri"/>
              </a:rPr>
              <a:t>лица, в том числе индивидуальные предприниматели,  применяющее специальный налоговый режим «Налог на профессиональный доход» в соответствии с Федеральным законом 27.11.2018 г. №422-ФЗ «О проведении эксперимента по установлению специального налогового режима «Налог на профессиональный доход</a:t>
            </a:r>
            <a:r>
              <a:rPr lang="ru-RU" sz="1000" dirty="0" smtClean="0">
                <a:solidFill>
                  <a:srgbClr val="4D4D4D"/>
                </a:solidFill>
                <a:latin typeface="Arial"/>
                <a:ea typeface="Calibri"/>
              </a:rPr>
              <a:t>».</a:t>
            </a: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заемщика отсутствует отрицательная кредитная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история.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Доход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текущей деятельности заемщика покрывает расходы на обслуживание и погашение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кредита.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6504" y="5301208"/>
            <a:ext cx="399593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39414E"/>
                </a:solidFill>
                <a:latin typeface="Open Sans"/>
              </a:rPr>
              <a:t>Расчетный </a:t>
            </a:r>
            <a:r>
              <a:rPr lang="ru-RU" sz="1200" b="1" dirty="0">
                <a:solidFill>
                  <a:srgbClr val="39414E"/>
                </a:solidFill>
                <a:latin typeface="Open Sans"/>
              </a:rPr>
              <a:t>счет для оформления кредита </a:t>
            </a:r>
          </a:p>
          <a:p>
            <a:r>
              <a:rPr lang="ru-RU" sz="1200" b="1" dirty="0">
                <a:solidFill>
                  <a:srgbClr val="39414E"/>
                </a:solidFill>
                <a:latin typeface="Open Sans"/>
              </a:rPr>
              <a:t>может быть открыт в любом банке.</a:t>
            </a:r>
          </a:p>
          <a:p>
            <a:endParaRPr lang="ru-RU" sz="1300" dirty="0"/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323528" y="908719"/>
            <a:ext cx="6120680" cy="4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5" rIns="91410" bIns="4570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ts val="3000"/>
              </a:lnSpc>
              <a:spcBef>
                <a:spcPct val="0"/>
              </a:spcBef>
              <a:buClrTx/>
              <a:buSzPct val="80000"/>
              <a:buFont typeface="Arial" pitchFamily="34" charset="0"/>
              <a:buNone/>
              <a:defRPr sz="2800" kern="12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742698" indent="-285654" algn="l" defTabSz="914091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613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―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657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&gt;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704" indent="-228522" algn="l" defTabSz="91409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48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95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39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86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Условия предоставления кредита</a:t>
            </a:r>
            <a:endParaRPr lang="ru-RU" sz="24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27" y="1594826"/>
            <a:ext cx="3260041" cy="35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8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1628800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рефинансирование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кредитов физических лиц, не являющихся индивидуальными предпринимателями, применяющих специальный налоговый режим «Налог на профессиональный доход», направленных на развитие предпринимательской деятельности, на сумму не более суммы рефинансируемого кредита/</a:t>
            </a:r>
            <a:r>
              <a:rPr lang="ru-RU" sz="1000" dirty="0" err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ов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(займа/</a:t>
            </a:r>
            <a:r>
              <a:rPr lang="ru-RU" sz="1000" dirty="0" err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ов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) по данным БКИ. Максимальный размер кредита составляет не более суммы рефинансируемых кредитов по данным Бюро кредитных историй, </a:t>
            </a:r>
            <a:r>
              <a:rPr lang="ru-RU" sz="10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но не более 1 млн рублей.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19794" y="5688994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13,4 %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9391" y="5229200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11760" y="5229200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>
              <a:solidFill>
                <a:prstClr val="black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5" y="5582810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94" y="5558023"/>
            <a:ext cx="632508" cy="60308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99592" y="5650215"/>
            <a:ext cx="2441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</a:t>
            </a: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включительно </a:t>
            </a:r>
          </a:p>
          <a:p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5"/>
          <p:cNvSpPr/>
          <p:nvPr/>
        </p:nvSpPr>
        <p:spPr>
          <a:xfrm>
            <a:off x="377055" y="260648"/>
            <a:ext cx="750731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Кредитная поддержка  самозанятых</a:t>
            </a:r>
            <a:endParaRPr lang="en-US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ular Callout 1"/>
          <p:cNvSpPr/>
          <p:nvPr/>
        </p:nvSpPr>
        <p:spPr>
          <a:xfrm rot="9006540">
            <a:off x="6791069" y="366940"/>
            <a:ext cx="1527063" cy="95561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 dirty="0">
              <a:solidFill>
                <a:sysClr val="window" lastClr="FFFFFF"/>
              </a:solidFill>
            </a:endParaRPr>
          </a:p>
        </p:txBody>
      </p:sp>
      <p:sp>
        <p:nvSpPr>
          <p:cNvPr id="23" name="Title 7"/>
          <p:cNvSpPr txBox="1">
            <a:spLocks/>
          </p:cNvSpPr>
          <p:nvPr/>
        </p:nvSpPr>
        <p:spPr bwMode="auto">
          <a:xfrm rot="19806540">
            <a:off x="6734115" y="712547"/>
            <a:ext cx="1678202" cy="45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обеспечения</a:t>
            </a:r>
            <a:endParaRPr lang="en-US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3239234"/>
            <a:ext cx="38657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ТРЕБОВАНИЯ К ЗАЕМЩИКУ</a:t>
            </a:r>
          </a:p>
          <a:p>
            <a:pPr algn="just"/>
            <a:endParaRPr lang="ru-RU" sz="10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4D4D4D"/>
                </a:solidFill>
                <a:latin typeface="Arial"/>
                <a:ea typeface="Calibri"/>
              </a:rPr>
              <a:t>Заявляемый доход от текущей деятельности покрывает расходы на обслуживание и погашение кредита</a:t>
            </a:r>
            <a:r>
              <a:rPr lang="ru-RU" sz="1000" dirty="0" smtClean="0">
                <a:solidFill>
                  <a:srgbClr val="4D4D4D"/>
                </a:solidFill>
                <a:latin typeface="Arial"/>
                <a:ea typeface="Calibri"/>
              </a:rPr>
              <a:t>.</a:t>
            </a:r>
          </a:p>
          <a:p>
            <a:pPr algn="just">
              <a:buClr>
                <a:srgbClr val="ED1B34"/>
              </a:buClr>
            </a:pP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6504" y="5359568"/>
            <a:ext cx="3995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39414E"/>
                </a:solidFill>
                <a:latin typeface="Open Sans"/>
              </a:rPr>
              <a:t>Расчетный </a:t>
            </a:r>
            <a:r>
              <a:rPr lang="ru-RU" sz="1200" b="1" dirty="0">
                <a:solidFill>
                  <a:srgbClr val="39414E"/>
                </a:solidFill>
                <a:latin typeface="Open Sans"/>
              </a:rPr>
              <a:t>счет для оформления кредита </a:t>
            </a:r>
          </a:p>
          <a:p>
            <a:r>
              <a:rPr lang="ru-RU" sz="1200" b="1" dirty="0">
                <a:solidFill>
                  <a:srgbClr val="39414E"/>
                </a:solidFill>
                <a:latin typeface="Open Sans"/>
              </a:rPr>
              <a:t>может быть открыт в любом банке</a:t>
            </a:r>
            <a:r>
              <a:rPr lang="ru-RU" sz="1200" b="1" dirty="0" smtClean="0">
                <a:solidFill>
                  <a:srgbClr val="39414E"/>
                </a:solidFill>
                <a:latin typeface="Open Sans"/>
              </a:rPr>
              <a:t>.</a:t>
            </a:r>
          </a:p>
          <a:p>
            <a:endParaRPr lang="ru-RU" sz="1200" b="1" dirty="0" smtClean="0">
              <a:solidFill>
                <a:srgbClr val="39414E"/>
              </a:solidFill>
              <a:latin typeface="Open San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r="3998"/>
          <a:stretch/>
        </p:blipFill>
        <p:spPr bwMode="auto">
          <a:xfrm>
            <a:off x="4714875" y="1674721"/>
            <a:ext cx="3409950" cy="351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23528" y="4091318"/>
            <a:ext cx="27622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РЕФИНАНСИРУЕМОГО КРЕДИТА</a:t>
            </a:r>
            <a:endParaRPr lang="ru-RU" sz="1000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39730"/>
            <a:ext cx="639863" cy="62515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27584" y="4523366"/>
            <a:ext cx="3708920" cy="705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125"/>
              </a:spcAft>
            </a:pPr>
            <a:r>
              <a:rPr lang="ru-RU" sz="1000" b="1" dirty="0">
                <a:solidFill>
                  <a:srgbClr val="4D4D4D"/>
                </a:solidFill>
                <a:latin typeface="Arial"/>
                <a:ea typeface="Times New Roman"/>
              </a:rPr>
              <a:t>До </a:t>
            </a:r>
            <a:r>
              <a:rPr lang="ru-RU" sz="1000" b="1" dirty="0" smtClean="0">
                <a:solidFill>
                  <a:srgbClr val="4D4D4D"/>
                </a:solidFill>
                <a:latin typeface="Arial"/>
                <a:ea typeface="Times New Roman"/>
              </a:rPr>
              <a:t>1 млн рублей </a:t>
            </a:r>
            <a:r>
              <a:rPr lang="en-US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(c</a:t>
            </a:r>
            <a:r>
              <a:rPr lang="ru-RU" sz="800" i="1" dirty="0">
                <a:solidFill>
                  <a:srgbClr val="4D4D4D"/>
                </a:solidFill>
                <a:latin typeface="Arial"/>
                <a:ea typeface="Times New Roman"/>
              </a:rPr>
              <a:t>рок регистрации Заемщика на дату подачи заявки - от 0 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месяцев</a:t>
            </a:r>
            <a:r>
              <a:rPr lang="en-US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)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.</a:t>
            </a:r>
            <a:endParaRPr lang="ru-RU" sz="800" dirty="0">
              <a:solidFill>
                <a:srgbClr val="4D4D4D"/>
              </a:solidFill>
              <a:latin typeface="Times New Roman"/>
              <a:ea typeface="Calibri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Объект 5"/>
          <p:cNvSpPr txBox="1">
            <a:spLocks/>
          </p:cNvSpPr>
          <p:nvPr/>
        </p:nvSpPr>
        <p:spPr>
          <a:xfrm>
            <a:off x="323528" y="908719"/>
            <a:ext cx="6120680" cy="4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5" rIns="91410" bIns="4570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ts val="3000"/>
              </a:lnSpc>
              <a:spcBef>
                <a:spcPct val="0"/>
              </a:spcBef>
              <a:buClrTx/>
              <a:buSzPct val="80000"/>
              <a:buFont typeface="Arial" pitchFamily="34" charset="0"/>
              <a:buNone/>
              <a:defRPr sz="2800" kern="12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742698" indent="-285654" algn="l" defTabSz="914091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613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―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657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&gt;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704" indent="-228522" algn="l" defTabSz="91409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48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95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39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86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Условия рефинансирования кредита</a:t>
            </a:r>
            <a:endParaRPr lang="ru-RU" sz="24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4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5"/>
          <p:cNvSpPr txBox="1">
            <a:spLocks/>
          </p:cNvSpPr>
          <p:nvPr/>
        </p:nvSpPr>
        <p:spPr>
          <a:xfrm>
            <a:off x="323528" y="764704"/>
            <a:ext cx="3703091" cy="4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5" rIns="91410" bIns="4570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ts val="3000"/>
              </a:lnSpc>
              <a:spcBef>
                <a:spcPct val="0"/>
              </a:spcBef>
              <a:buClrTx/>
              <a:buSzPct val="80000"/>
              <a:buFont typeface="Arial" pitchFamily="34" charset="0"/>
              <a:buNone/>
              <a:defRPr sz="2800" kern="12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742698" indent="-285654" algn="l" defTabSz="914091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613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―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657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&gt;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704" indent="-228522" algn="l" defTabSz="91409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48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95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39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86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Как подать заявку</a:t>
            </a:r>
            <a:endParaRPr lang="ru-RU" sz="24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067" y="3680769"/>
            <a:ext cx="19750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0476BF"/>
                </a:solidFill>
                <a:latin typeface="Arial"/>
              </a:rPr>
              <a:t>Заявка</a:t>
            </a:r>
            <a:endParaRPr lang="en-US" sz="1400" b="1" kern="0" dirty="0" smtClean="0">
              <a:solidFill>
                <a:srgbClr val="0476BF"/>
              </a:solidFill>
              <a:latin typeface="Arial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 smtClean="0">
                <a:solidFill>
                  <a:srgbClr val="4D4D4D"/>
                </a:solidFill>
              </a:rPr>
              <a:t>Заполнение полей с параметрами кредита (цель, сумма, срок, продукт, источник погашения, валюта)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10-15 минут</a:t>
            </a:r>
            <a:endParaRPr lang="en-US" sz="1000" kern="0" dirty="0" smtClean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Sev01"/>
          <p:cNvSpPr/>
          <p:nvPr/>
        </p:nvSpPr>
        <p:spPr>
          <a:xfrm>
            <a:off x="750739" y="2382757"/>
            <a:ext cx="1209747" cy="1209747"/>
          </a:xfrm>
          <a:prstGeom prst="ellipse">
            <a:avLst/>
          </a:prstGeom>
          <a:solidFill>
            <a:srgbClr val="0476BF"/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4000" kern="0" dirty="0">
              <a:solidFill>
                <a:srgbClr val="0476BF">
                  <a:lumMod val="50000"/>
                </a:srgbClr>
              </a:solidFill>
              <a:latin typeface="FontAwesom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1844" y="3680769"/>
            <a:ext cx="20162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0E5A8B"/>
                </a:solidFill>
              </a:rPr>
              <a:t>Анкета</a:t>
            </a:r>
            <a:endParaRPr lang="en-US" sz="1400" b="1" kern="0" dirty="0" smtClean="0">
              <a:solidFill>
                <a:srgbClr val="0E5A8B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 smtClean="0">
                <a:solidFill>
                  <a:srgbClr val="4D4D4D"/>
                </a:solidFill>
              </a:rPr>
              <a:t>Заполнение карточки, часть информации заполнена автоматически из внешних источников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30-45 минут</a:t>
            </a:r>
            <a:endParaRPr lang="en-US" sz="1000" kern="0" dirty="0" smtClean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Sev02"/>
          <p:cNvSpPr/>
          <p:nvPr/>
        </p:nvSpPr>
        <p:spPr>
          <a:xfrm>
            <a:off x="2775094" y="2382757"/>
            <a:ext cx="1209747" cy="1209747"/>
          </a:xfrm>
          <a:prstGeom prst="ellipse">
            <a:avLst/>
          </a:prstGeom>
          <a:solidFill>
            <a:srgbClr val="0E5A8B"/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000" kern="0" dirty="0">
              <a:solidFill>
                <a:srgbClr val="0E5A8B">
                  <a:lumMod val="50000"/>
                </a:srgbClr>
              </a:solidFill>
              <a:latin typeface="FontAwesome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6777" y="3680769"/>
            <a:ext cx="19997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32ACFA"/>
                </a:solidFill>
              </a:rPr>
              <a:t>Документы</a:t>
            </a:r>
            <a:endParaRPr lang="en-US" sz="1400" b="1" kern="0" dirty="0" smtClean="0">
              <a:solidFill>
                <a:srgbClr val="32ACFA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 smtClean="0">
                <a:solidFill>
                  <a:srgbClr val="4D4D4D"/>
                </a:solidFill>
              </a:rPr>
              <a:t>Добавление документов к заявке, система автоматически формирует пакет документов, которые необходимо приложить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30 минут </a:t>
            </a:r>
          </a:p>
          <a:p>
            <a:pPr algn="ctr">
              <a:spcBef>
                <a:spcPct val="20000"/>
              </a:spcBef>
              <a:defRPr/>
            </a:pPr>
            <a:endParaRPr lang="ru-RU" sz="1000" kern="0" dirty="0" smtClean="0">
              <a:solidFill>
                <a:sysClr val="window" lastClr="FFFFFF">
                  <a:lumMod val="50000"/>
                </a:sysClr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ru-RU" sz="1000" kern="0" dirty="0" smtClean="0">
              <a:solidFill>
                <a:sysClr val="window" lastClr="FFFFFF">
                  <a:lumMod val="50000"/>
                </a:sysClr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en-US" sz="1000" kern="0" dirty="0" smtClean="0">
              <a:solidFill>
                <a:sysClr val="window" lastClr="FFFFFF">
                  <a:lumMod val="50000"/>
                </a:sysClr>
              </a:solidFill>
            </a:endParaRPr>
          </a:p>
        </p:txBody>
      </p:sp>
      <p:sp>
        <p:nvSpPr>
          <p:cNvPr id="12" name="Sev03"/>
          <p:cNvSpPr/>
          <p:nvPr/>
        </p:nvSpPr>
        <p:spPr>
          <a:xfrm>
            <a:off x="4811800" y="2382757"/>
            <a:ext cx="1209747" cy="1209747"/>
          </a:xfrm>
          <a:prstGeom prst="ellipse">
            <a:avLst/>
          </a:prstGeom>
          <a:solidFill>
            <a:srgbClr val="32ACFA"/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4000" kern="0" dirty="0">
              <a:solidFill>
                <a:srgbClr val="32ACFA">
                  <a:lumMod val="50000"/>
                </a:srgbClr>
              </a:solidFill>
              <a:latin typeface="FontAwesome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5257" y="3680769"/>
            <a:ext cx="1917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4D4D4D"/>
                </a:solidFill>
              </a:rPr>
              <a:t>Отправка на рассмотрение</a:t>
            </a:r>
            <a:endParaRPr lang="en-US" sz="1000" kern="0" dirty="0" smtClean="0">
              <a:solidFill>
                <a:srgbClr val="4D4D4D"/>
              </a:solidFill>
            </a:endParaRPr>
          </a:p>
        </p:txBody>
      </p:sp>
      <p:sp>
        <p:nvSpPr>
          <p:cNvPr id="14" name="Freeform 52"/>
          <p:cNvSpPr>
            <a:spLocks noEditPoints="1"/>
          </p:cNvSpPr>
          <p:nvPr/>
        </p:nvSpPr>
        <p:spPr bwMode="auto">
          <a:xfrm>
            <a:off x="7172402" y="2116403"/>
            <a:ext cx="463193" cy="498331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176" y="4850576"/>
            <a:ext cx="784586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en-US" dirty="0"/>
              <a:t> </a:t>
            </a:r>
            <a:r>
              <a:rPr lang="ru-RU" dirty="0"/>
              <a:t>УКЭП  клиента на этапе заведения заявки не потребуется, при регистрации в системе необходимо выбрать систему налогообложения НПД</a:t>
            </a:r>
          </a:p>
          <a:p>
            <a:pPr algn="ctr"/>
            <a:r>
              <a:rPr lang="ru-RU" dirty="0"/>
              <a:t> (УКЭП будет необходим на этапе заключения кредитного договора)</a:t>
            </a:r>
            <a:endParaRPr lang="en-US" dirty="0"/>
          </a:p>
        </p:txBody>
      </p:sp>
      <p:sp>
        <p:nvSpPr>
          <p:cNvPr id="16" name="Sev04"/>
          <p:cNvSpPr/>
          <p:nvPr/>
        </p:nvSpPr>
        <p:spPr>
          <a:xfrm>
            <a:off x="6804248" y="2337259"/>
            <a:ext cx="1209747" cy="1209747"/>
          </a:xfrm>
          <a:prstGeom prst="ellipse">
            <a:avLst/>
          </a:prstGeom>
          <a:solidFill>
            <a:srgbClr val="A1A1A1"/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4000" kern="0" dirty="0">
              <a:solidFill>
                <a:srgbClr val="A1A1A1">
                  <a:lumMod val="50000"/>
                </a:srgbClr>
              </a:solidFill>
              <a:latin typeface="FontAwesome" pitchFamily="2" charset="0"/>
            </a:endParaRPr>
          </a:p>
        </p:txBody>
      </p:sp>
      <p:sp>
        <p:nvSpPr>
          <p:cNvPr id="17" name="Freeform 52"/>
          <p:cNvSpPr>
            <a:spLocks noEditPoints="1"/>
          </p:cNvSpPr>
          <p:nvPr/>
        </p:nvSpPr>
        <p:spPr bwMode="auto">
          <a:xfrm>
            <a:off x="7177525" y="2692967"/>
            <a:ext cx="463193" cy="498331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8" name="Freeform 5"/>
          <p:cNvSpPr/>
          <p:nvPr/>
        </p:nvSpPr>
        <p:spPr>
          <a:xfrm>
            <a:off x="361379" y="104292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Портал АИС НГС – </a:t>
            </a:r>
            <a:r>
              <a:rPr lang="en-US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smbfin.ru </a:t>
            </a:r>
            <a:endParaRPr lang="ru-RU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42"/>
          <p:cNvSpPr>
            <a:spLocks noEditPoints="1"/>
          </p:cNvSpPr>
          <p:nvPr/>
        </p:nvSpPr>
        <p:spPr bwMode="auto">
          <a:xfrm>
            <a:off x="1103252" y="2776986"/>
            <a:ext cx="504720" cy="434443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0" name="Freeform 178"/>
          <p:cNvSpPr>
            <a:spLocks noEditPoints="1"/>
          </p:cNvSpPr>
          <p:nvPr/>
        </p:nvSpPr>
        <p:spPr bwMode="auto">
          <a:xfrm>
            <a:off x="5164313" y="2804138"/>
            <a:ext cx="504720" cy="380138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1" name="Freeform 86"/>
          <p:cNvSpPr>
            <a:spLocks noEditPoints="1"/>
          </p:cNvSpPr>
          <p:nvPr/>
        </p:nvSpPr>
        <p:spPr bwMode="auto">
          <a:xfrm>
            <a:off x="3207146" y="2703431"/>
            <a:ext cx="345642" cy="581553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520" y="5720189"/>
            <a:ext cx="817500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Консультации и техническая поддержка:  </a:t>
            </a:r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тел. </a:t>
            </a:r>
            <a:r>
              <a:rPr lang="ru-RU" sz="17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17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800 </a:t>
            </a:r>
            <a:r>
              <a:rPr lang="ru-RU" sz="17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30 20 100, </a:t>
            </a:r>
            <a:endParaRPr lang="ru-RU" sz="17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электронный адрес: </a:t>
            </a:r>
            <a:r>
              <a:rPr lang="en-US" sz="17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msbsupport@mspbank.ru</a:t>
            </a:r>
            <a:endParaRPr lang="ru-RU" sz="17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4176" y="1340768"/>
            <a:ext cx="8434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Для получения кредита в МСП Банке требуется минимальный пакет документов. </a:t>
            </a:r>
            <a:endParaRPr lang="ru-RU" sz="14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онлайн-формате заполняется заявка и анкета через систему дистанционного кредитования банка (smbfin.ru), прикладывается справка о регистрации и доходе из сервиса «Мой налог». </a:t>
            </a:r>
          </a:p>
        </p:txBody>
      </p:sp>
    </p:spTree>
    <p:extLst>
      <p:ext uri="{BB962C8B-B14F-4D97-AF65-F5344CB8AC3E}">
        <p14:creationId xmlns:p14="http://schemas.microsoft.com/office/powerpoint/2010/main" val="373403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 txBox="1">
            <a:spLocks/>
          </p:cNvSpPr>
          <p:nvPr/>
        </p:nvSpPr>
        <p:spPr>
          <a:xfrm>
            <a:off x="2924200" y="1493168"/>
            <a:ext cx="4464496" cy="4752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Благодарим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8 800 30 20 100</a:t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u="sng" dirty="0" smtClean="0">
                <a:solidFill>
                  <a:srgbClr val="0072BC"/>
                </a:solidFill>
              </a:rPr>
              <a:t>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8307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17596</TotalTime>
  <Words>623</Words>
  <Application>Microsoft Office PowerPoint</Application>
  <PresentationFormat>Экран (4:3)</PresentationFormat>
  <Paragraphs>88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Arial Unicode MS</vt:lpstr>
      <vt:lpstr>Arial</vt:lpstr>
      <vt:lpstr>Arial Narrow</vt:lpstr>
      <vt:lpstr>Calibri</vt:lpstr>
      <vt:lpstr>FontAwesome</vt:lpstr>
      <vt:lpstr>Open Sans</vt:lpstr>
      <vt:lpstr>Times New Roman</vt:lpstr>
      <vt:lpstr>Wingdings</vt:lpstr>
      <vt:lpstr>Специальное оформление</vt:lpstr>
      <vt:lpstr>1_Специальное оформление</vt:lpstr>
      <vt:lpstr>Кредиты на развитие бизнеса для самозанятых</vt:lpstr>
      <vt:lpstr>О Банке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Маринов Виталий Борисович</cp:lastModifiedBy>
  <cp:revision>408</cp:revision>
  <cp:lastPrinted>2020-09-03T12:30:03Z</cp:lastPrinted>
  <dcterms:created xsi:type="dcterms:W3CDTF">2017-08-03T13:00:25Z</dcterms:created>
  <dcterms:modified xsi:type="dcterms:W3CDTF">2021-07-05T08:01:11Z</dcterms:modified>
</cp:coreProperties>
</file>